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87" r:id="rId2"/>
    <p:sldId id="1199" r:id="rId3"/>
    <p:sldId id="536" r:id="rId4"/>
    <p:sldId id="537" r:id="rId5"/>
    <p:sldId id="545" r:id="rId6"/>
    <p:sldId id="546" r:id="rId7"/>
    <p:sldId id="408" r:id="rId8"/>
    <p:sldId id="432" r:id="rId9"/>
    <p:sldId id="517" r:id="rId10"/>
    <p:sldId id="1202" r:id="rId11"/>
    <p:sldId id="542" r:id="rId12"/>
    <p:sldId id="482" r:id="rId13"/>
    <p:sldId id="544" r:id="rId14"/>
    <p:sldId id="541" r:id="rId15"/>
    <p:sldId id="485" r:id="rId16"/>
    <p:sldId id="1206" r:id="rId17"/>
    <p:sldId id="1173" r:id="rId18"/>
    <p:sldId id="1223" r:id="rId19"/>
    <p:sldId id="1225" r:id="rId20"/>
    <p:sldId id="516" r:id="rId21"/>
    <p:sldId id="521" r:id="rId22"/>
    <p:sldId id="305" r:id="rId23"/>
    <p:sldId id="1201" r:id="rId24"/>
    <p:sldId id="1197" r:id="rId25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598" autoAdjust="0"/>
  </p:normalViewPr>
  <p:slideViewPr>
    <p:cSldViewPr snapToGrid="0">
      <p:cViewPr>
        <p:scale>
          <a:sx n="90" d="100"/>
          <a:sy n="90" d="100"/>
        </p:scale>
        <p:origin x="-1262" y="-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79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205E4-3413-4007-9F7D-187BC226FF9F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FF9BCD-0FAE-4DBA-A874-AC5C40163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6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7FE92-10BD-4088-93BA-E3B2A77153C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006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4A8BD-7B2D-4E3E-83CD-FE69854663C3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4C8E-FE23-433C-AF6F-E57E79FE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39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4A8BD-7B2D-4E3E-83CD-FE69854663C3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4C8E-FE23-433C-AF6F-E57E79FE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49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4A8BD-7B2D-4E3E-83CD-FE69854663C3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4C8E-FE23-433C-AF6F-E57E79FE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6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4A8BD-7B2D-4E3E-83CD-FE69854663C3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4C8E-FE23-433C-AF6F-E57E79FE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96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4A8BD-7B2D-4E3E-83CD-FE69854663C3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4C8E-FE23-433C-AF6F-E57E79FE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70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4A8BD-7B2D-4E3E-83CD-FE69854663C3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4C8E-FE23-433C-AF6F-E57E79FE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63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4A8BD-7B2D-4E3E-83CD-FE69854663C3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4C8E-FE23-433C-AF6F-E57E79FE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9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4A8BD-7B2D-4E3E-83CD-FE69854663C3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4C8E-FE23-433C-AF6F-E57E79FE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50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4A8BD-7B2D-4E3E-83CD-FE69854663C3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4C8E-FE23-433C-AF6F-E57E79FE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5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4A8BD-7B2D-4E3E-83CD-FE69854663C3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4C8E-FE23-433C-AF6F-E57E79FE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74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4A8BD-7B2D-4E3E-83CD-FE69854663C3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4C8E-FE23-433C-AF6F-E57E79FE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50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4A8BD-7B2D-4E3E-83CD-FE69854663C3}" type="datetimeFigureOut">
              <a:rPr lang="en-US" smtClean="0"/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14C8E-FE23-433C-AF6F-E57E79FE1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0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g"/><Relationship Id="rId7" Type="http://schemas.openxmlformats.org/officeDocument/2006/relationships/image" Target="../media/image40.png"/><Relationship Id="rId12" Type="http://schemas.openxmlformats.org/officeDocument/2006/relationships/image" Target="../media/image45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44.jpg"/><Relationship Id="rId5" Type="http://schemas.openxmlformats.org/officeDocument/2006/relationships/image" Target="../media/image39.png"/><Relationship Id="rId10" Type="http://schemas.openxmlformats.org/officeDocument/2006/relationships/image" Target="../media/image43.jpg"/><Relationship Id="rId4" Type="http://schemas.openxmlformats.org/officeDocument/2006/relationships/image" Target="../media/image38.jp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18" Type="http://schemas.openxmlformats.org/officeDocument/2006/relationships/image" Target="../media/image69.jpeg"/><Relationship Id="rId3" Type="http://schemas.openxmlformats.org/officeDocument/2006/relationships/image" Target="../media/image54.jpeg"/><Relationship Id="rId21" Type="http://schemas.openxmlformats.org/officeDocument/2006/relationships/image" Target="../media/image72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17" Type="http://schemas.openxmlformats.org/officeDocument/2006/relationships/image" Target="../media/image68.jpeg"/><Relationship Id="rId2" Type="http://schemas.openxmlformats.org/officeDocument/2006/relationships/image" Target="../media/image53.jpeg"/><Relationship Id="rId16" Type="http://schemas.openxmlformats.org/officeDocument/2006/relationships/image" Target="../media/image67.jpeg"/><Relationship Id="rId20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6.jpeg"/><Relationship Id="rId23" Type="http://schemas.openxmlformats.org/officeDocument/2006/relationships/image" Target="../media/image74.jpeg"/><Relationship Id="rId10" Type="http://schemas.openxmlformats.org/officeDocument/2006/relationships/image" Target="../media/image61.jpeg"/><Relationship Id="rId19" Type="http://schemas.openxmlformats.org/officeDocument/2006/relationships/image" Target="../media/image70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Relationship Id="rId22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12" Type="http://schemas.openxmlformats.org/officeDocument/2006/relationships/image" Target="../media/image85.jf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png"/><Relationship Id="rId10" Type="http://schemas.openxmlformats.org/officeDocument/2006/relationships/image" Target="../media/image83.jpe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jpeg"/><Relationship Id="rId18" Type="http://schemas.openxmlformats.org/officeDocument/2006/relationships/image" Target="../media/image106.jpeg"/><Relationship Id="rId26" Type="http://schemas.openxmlformats.org/officeDocument/2006/relationships/image" Target="../media/image114.jpeg"/><Relationship Id="rId3" Type="http://schemas.openxmlformats.org/officeDocument/2006/relationships/image" Target="../media/image91.jpeg"/><Relationship Id="rId21" Type="http://schemas.openxmlformats.org/officeDocument/2006/relationships/image" Target="../media/image109.jpeg"/><Relationship Id="rId7" Type="http://schemas.openxmlformats.org/officeDocument/2006/relationships/image" Target="../media/image95.jpeg"/><Relationship Id="rId12" Type="http://schemas.openxmlformats.org/officeDocument/2006/relationships/image" Target="../media/image100.jpeg"/><Relationship Id="rId17" Type="http://schemas.openxmlformats.org/officeDocument/2006/relationships/image" Target="../media/image105.jpeg"/><Relationship Id="rId25" Type="http://schemas.openxmlformats.org/officeDocument/2006/relationships/image" Target="../media/image113.png"/><Relationship Id="rId2" Type="http://schemas.openxmlformats.org/officeDocument/2006/relationships/image" Target="../media/image90.jpeg"/><Relationship Id="rId16" Type="http://schemas.openxmlformats.org/officeDocument/2006/relationships/image" Target="../media/image104.jpeg"/><Relationship Id="rId20" Type="http://schemas.openxmlformats.org/officeDocument/2006/relationships/image" Target="../media/image108.jpeg"/><Relationship Id="rId29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24" Type="http://schemas.openxmlformats.org/officeDocument/2006/relationships/image" Target="../media/image112.jpeg"/><Relationship Id="rId5" Type="http://schemas.openxmlformats.org/officeDocument/2006/relationships/image" Target="../media/image93.jpeg"/><Relationship Id="rId15" Type="http://schemas.openxmlformats.org/officeDocument/2006/relationships/image" Target="../media/image103.png"/><Relationship Id="rId23" Type="http://schemas.openxmlformats.org/officeDocument/2006/relationships/image" Target="../media/image111.jpeg"/><Relationship Id="rId28" Type="http://schemas.openxmlformats.org/officeDocument/2006/relationships/image" Target="../media/image116.jpeg"/><Relationship Id="rId10" Type="http://schemas.openxmlformats.org/officeDocument/2006/relationships/image" Target="../media/image98.jpeg"/><Relationship Id="rId19" Type="http://schemas.openxmlformats.org/officeDocument/2006/relationships/image" Target="../media/image107.jpeg"/><Relationship Id="rId31" Type="http://schemas.openxmlformats.org/officeDocument/2006/relationships/image" Target="../media/image119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Relationship Id="rId14" Type="http://schemas.openxmlformats.org/officeDocument/2006/relationships/image" Target="../media/image102.jpeg"/><Relationship Id="rId22" Type="http://schemas.openxmlformats.org/officeDocument/2006/relationships/image" Target="../media/image110.jpeg"/><Relationship Id="rId27" Type="http://schemas.openxmlformats.org/officeDocument/2006/relationships/image" Target="../media/image115.jpeg"/><Relationship Id="rId30" Type="http://schemas.openxmlformats.org/officeDocument/2006/relationships/image" Target="../media/image118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ShariaCrimeStoppers/" TargetMode="External"/><Relationship Id="rId5" Type="http://schemas.openxmlformats.org/officeDocument/2006/relationships/hyperlink" Target="https://www.theunitedwest.org/sharia-crime-stoppers/" TargetMode="External"/><Relationship Id="rId4" Type="http://schemas.openxmlformats.org/officeDocument/2006/relationships/hyperlink" Target="mailto:spearpoint911@shariacrimestoppers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fif"/><Relationship Id="rId13" Type="http://schemas.openxmlformats.org/officeDocument/2006/relationships/image" Target="../media/image18.jfif"/><Relationship Id="rId3" Type="http://schemas.openxmlformats.org/officeDocument/2006/relationships/image" Target="../media/image8.jpg"/><Relationship Id="rId7" Type="http://schemas.openxmlformats.org/officeDocument/2006/relationships/image" Target="../media/image12.jfif"/><Relationship Id="rId12" Type="http://schemas.openxmlformats.org/officeDocument/2006/relationships/image" Target="../media/image17.jfif"/><Relationship Id="rId17" Type="http://schemas.openxmlformats.org/officeDocument/2006/relationships/image" Target="../media/image22.png"/><Relationship Id="rId2" Type="http://schemas.openxmlformats.org/officeDocument/2006/relationships/image" Target="../media/image7.jp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fif"/><Relationship Id="rId5" Type="http://schemas.openxmlformats.org/officeDocument/2006/relationships/image" Target="../media/image10.jpeg"/><Relationship Id="rId15" Type="http://schemas.openxmlformats.org/officeDocument/2006/relationships/image" Target="../media/image20.jfif"/><Relationship Id="rId10" Type="http://schemas.openxmlformats.org/officeDocument/2006/relationships/image" Target="../media/image15.jfif"/><Relationship Id="rId4" Type="http://schemas.openxmlformats.org/officeDocument/2006/relationships/image" Target="../media/image9.jpeg"/><Relationship Id="rId9" Type="http://schemas.openxmlformats.org/officeDocument/2006/relationships/image" Target="../media/image14.jfif"/><Relationship Id="rId14" Type="http://schemas.openxmlformats.org/officeDocument/2006/relationships/image" Target="../media/image19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Owner\Downloads\Red-Green-Axis-768x44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4127" y="-103239"/>
            <a:ext cx="9268127" cy="533400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D2DD019-6E07-4B27-B379-7F1FB6BABCAF}"/>
              </a:ext>
            </a:extLst>
          </p:cNvPr>
          <p:cNvSpPr/>
          <p:nvPr/>
        </p:nvSpPr>
        <p:spPr>
          <a:xfrm>
            <a:off x="823158" y="4353598"/>
            <a:ext cx="7373557" cy="255454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“THE RED/GREEN AXIS: From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Antonio Gramsci to BLM &amp; Antifa,</a:t>
            </a:r>
          </a:p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The Insurgency Being Waged</a:t>
            </a:r>
          </a:p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Against America”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ho is smiling and looking at the camera&#10;&#10;Description automatically generated">
            <a:extLst>
              <a:ext uri="{FF2B5EF4-FFF2-40B4-BE49-F238E27FC236}">
                <a16:creationId xmlns:a16="http://schemas.microsoft.com/office/drawing/2014/main" xmlns="" id="{7E28BA3C-D2A0-47E2-9554-2E9316A25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78" y="315007"/>
            <a:ext cx="2416850" cy="1817395"/>
          </a:xfrm>
          <a:prstGeom prst="rect">
            <a:avLst/>
          </a:prstGeom>
        </p:spPr>
      </p:pic>
      <p:pic>
        <p:nvPicPr>
          <p:cNvPr id="5" name="Content Placeholder 4" descr="A close up of a person&#10;&#10;Description automatically generated">
            <a:extLst>
              <a:ext uri="{FF2B5EF4-FFF2-40B4-BE49-F238E27FC236}">
                <a16:creationId xmlns:a16="http://schemas.microsoft.com/office/drawing/2014/main" xmlns="" id="{EC28B421-9539-4F41-81C7-6F365D67E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r="8086" b="1"/>
          <a:stretch/>
        </p:blipFill>
        <p:spPr>
          <a:xfrm>
            <a:off x="959699" y="229238"/>
            <a:ext cx="2416850" cy="2006685"/>
          </a:xfrm>
          <a:prstGeom prst="rect">
            <a:avLst/>
          </a:prstGeom>
        </p:spPr>
      </p:pic>
      <p:pic>
        <p:nvPicPr>
          <p:cNvPr id="9" name="Picture 8" descr="A person in a blue shirt&#10;&#10;Description automatically generated">
            <a:extLst>
              <a:ext uri="{FF2B5EF4-FFF2-40B4-BE49-F238E27FC236}">
                <a16:creationId xmlns:a16="http://schemas.microsoft.com/office/drawing/2014/main" xmlns="" id="{AC293C44-938A-4615-9071-BA1621AB4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058" y="138857"/>
            <a:ext cx="1803928" cy="2097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16B74D-2A17-404A-84F8-568F3D407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09" y="4267831"/>
            <a:ext cx="7287662" cy="10715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 dirty="0">
                <a:solidFill>
                  <a:srgbClr val="FEFFFF"/>
                </a:solidFill>
              </a:rPr>
              <a:t>Black Lives Matter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6B503A0-603B-4A00-A284-2197AB543A4A}"/>
              </a:ext>
            </a:extLst>
          </p:cNvPr>
          <p:cNvSpPr txBox="1"/>
          <p:nvPr/>
        </p:nvSpPr>
        <p:spPr>
          <a:xfrm>
            <a:off x="1411250" y="2266036"/>
            <a:ext cx="151374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Patrise Cullors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FBB2AD-13C7-47C0-9824-3D9E233949F6}"/>
              </a:ext>
            </a:extLst>
          </p:cNvPr>
          <p:cNvSpPr txBox="1"/>
          <p:nvPr/>
        </p:nvSpPr>
        <p:spPr>
          <a:xfrm>
            <a:off x="4336248" y="2293697"/>
            <a:ext cx="13170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Opal Tometi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5BD55B5-8E4C-42D8-8135-378C99C8BFAC}"/>
              </a:ext>
            </a:extLst>
          </p:cNvPr>
          <p:cNvSpPr txBox="1"/>
          <p:nvPr/>
        </p:nvSpPr>
        <p:spPr>
          <a:xfrm>
            <a:off x="6761295" y="2293697"/>
            <a:ext cx="127246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Alicia Garza</a:t>
            </a: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475D05D-DD8C-4B95-AD09-76F8AEFBFE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4" y="1078369"/>
            <a:ext cx="8716920" cy="2341070"/>
          </a:xfrm>
          <a:prstGeom prst="rect">
            <a:avLst/>
          </a:prstGeom>
        </p:spPr>
      </p:pic>
      <p:pic>
        <p:nvPicPr>
          <p:cNvPr id="24" name="Picture 2" descr="Image result for freedom road socialist organization">
            <a:extLst>
              <a:ext uri="{FF2B5EF4-FFF2-40B4-BE49-F238E27FC236}">
                <a16:creationId xmlns:a16="http://schemas.microsoft.com/office/drawing/2014/main" xmlns="" id="{DB6E11B2-802A-44D8-9B0D-CDCCBCAA8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76" y="3867905"/>
            <a:ext cx="3214254" cy="155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xmlns="" id="{CA9DA272-571E-47A9-93F7-B90FE67C3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669" y="3645720"/>
            <a:ext cx="1896397" cy="289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knife&#10;&#10;Description automatically generated">
            <a:extLst>
              <a:ext uri="{FF2B5EF4-FFF2-40B4-BE49-F238E27FC236}">
                <a16:creationId xmlns:a16="http://schemas.microsoft.com/office/drawing/2014/main" xmlns="" id="{95259984-C1D4-4A76-B380-7FCBCC4492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59" y="3777642"/>
            <a:ext cx="7418983" cy="2765351"/>
          </a:xfrm>
          <a:prstGeom prst="rect">
            <a:avLst/>
          </a:prstGeom>
        </p:spPr>
      </p:pic>
      <p:pic>
        <p:nvPicPr>
          <p:cNvPr id="12" name="Picture 11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EFDD3A1E-C959-4984-8E25-F77DA9D5C5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73" y="253393"/>
            <a:ext cx="5645693" cy="3316231"/>
          </a:xfrm>
          <a:prstGeom prst="rect">
            <a:avLst/>
          </a:prstGeom>
        </p:spPr>
      </p:pic>
      <p:pic>
        <p:nvPicPr>
          <p:cNvPr id="10" name="Picture 9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xmlns="" id="{93F58611-E6A2-4E9B-BB11-4156910A2C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347" y="150879"/>
            <a:ext cx="2522723" cy="3393663"/>
          </a:xfrm>
          <a:prstGeom prst="rect">
            <a:avLst/>
          </a:prstGeom>
        </p:spPr>
      </p:pic>
      <p:pic>
        <p:nvPicPr>
          <p:cNvPr id="13" name="Picture 12" descr="A person posing for the camera&#10;&#10;Description automatically generated">
            <a:extLst>
              <a:ext uri="{FF2B5EF4-FFF2-40B4-BE49-F238E27FC236}">
                <a16:creationId xmlns:a16="http://schemas.microsoft.com/office/drawing/2014/main" xmlns="" id="{1A1FE619-F45A-4918-9580-83EA817B54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664" y="202801"/>
            <a:ext cx="2800350" cy="32670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ADC7732-8321-4BBE-8C03-34298E72BD59}"/>
              </a:ext>
            </a:extLst>
          </p:cNvPr>
          <p:cNvSpPr txBox="1"/>
          <p:nvPr/>
        </p:nvSpPr>
        <p:spPr>
          <a:xfrm>
            <a:off x="5346675" y="3364553"/>
            <a:ext cx="369222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Assata Shakur AKA Joanne Chesimard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2A59A1-B7C6-437C-93D8-60E7CA84C1C3}"/>
              </a:ext>
            </a:extLst>
          </p:cNvPr>
          <p:cNvSpPr txBox="1"/>
          <p:nvPr/>
        </p:nvSpPr>
        <p:spPr>
          <a:xfrm>
            <a:off x="2735313" y="3354312"/>
            <a:ext cx="177978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Susan Rosenberg</a:t>
            </a:r>
          </a:p>
        </p:txBody>
      </p:sp>
    </p:spTree>
    <p:extLst>
      <p:ext uri="{BB962C8B-B14F-4D97-AF65-F5344CB8AC3E}">
        <p14:creationId xmlns:p14="http://schemas.microsoft.com/office/powerpoint/2010/main" val="308959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1" grpId="0" animBg="1"/>
      <p:bldP spid="14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F3D175-20C0-441A-A523-D8D941FAD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erson holding a sign&#10;&#10;Description automatically generated">
            <a:extLst>
              <a:ext uri="{FF2B5EF4-FFF2-40B4-BE49-F238E27FC236}">
                <a16:creationId xmlns:a16="http://schemas.microsoft.com/office/drawing/2014/main" xmlns="" id="{B45DB877-58B9-476B-B131-6CB3A7DAB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" y="527121"/>
            <a:ext cx="7344116" cy="3916862"/>
          </a:xfrm>
        </p:spPr>
      </p:pic>
      <p:pic>
        <p:nvPicPr>
          <p:cNvPr id="7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xmlns="" id="{8646601A-5918-4E2E-A8E2-12F19EB94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54" y="4520182"/>
            <a:ext cx="6059436" cy="17038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47FE2E5-F471-4A5C-8F55-C3827444149E}"/>
              </a:ext>
            </a:extLst>
          </p:cNvPr>
          <p:cNvSpPr/>
          <p:nvPr/>
        </p:nvSpPr>
        <p:spPr>
          <a:xfrm>
            <a:off x="2472961" y="407543"/>
            <a:ext cx="3803221" cy="92333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BLM Agenda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380B6BB-316C-4AD9-9790-FF8A57B2512D}"/>
              </a:ext>
            </a:extLst>
          </p:cNvPr>
          <p:cNvSpPr/>
          <p:nvPr/>
        </p:nvSpPr>
        <p:spPr>
          <a:xfrm>
            <a:off x="559645" y="1229024"/>
            <a:ext cx="8170185" cy="769441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Abolish Traditional Nuclear Family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B68DB8F-5E87-4A2F-81FD-7544BA49D0C0}"/>
              </a:ext>
            </a:extLst>
          </p:cNvPr>
          <p:cNvSpPr/>
          <p:nvPr/>
        </p:nvSpPr>
        <p:spPr>
          <a:xfrm>
            <a:off x="1602239" y="2048449"/>
            <a:ext cx="5544659" cy="769441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Dismantle LE &amp; Prisons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9ED835C-7C07-45B6-84A4-A39E0E572242}"/>
              </a:ext>
            </a:extLst>
          </p:cNvPr>
          <p:cNvSpPr/>
          <p:nvPr/>
        </p:nvSpPr>
        <p:spPr>
          <a:xfrm>
            <a:off x="1109958" y="2905086"/>
            <a:ext cx="6529223" cy="769441"/>
          </a:xfrm>
          <a:prstGeom prst="rect">
            <a:avLst/>
          </a:prstGeom>
          <a:solidFill>
            <a:srgbClr val="7030A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Legitimize Transgenderism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B3D77D1-CF07-4B3E-82B7-0AE40D3E29CD}"/>
              </a:ext>
            </a:extLst>
          </p:cNvPr>
          <p:cNvSpPr/>
          <p:nvPr/>
        </p:nvSpPr>
        <p:spPr>
          <a:xfrm>
            <a:off x="2176916" y="3815724"/>
            <a:ext cx="4395306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Abolish Capitalism</a:t>
            </a:r>
          </a:p>
        </p:txBody>
      </p:sp>
      <p:pic>
        <p:nvPicPr>
          <p:cNvPr id="11" name="Picture 10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xmlns="" id="{2401FBC8-86B0-4808-9C2A-5E2EF0A40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41" y="1047146"/>
            <a:ext cx="8421047" cy="497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1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Owner\Pictures\2017-09-18\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4363212"/>
          </a:xfrm>
          <a:prstGeom prst="rect">
            <a:avLst/>
          </a:prstGeom>
          <a:noFill/>
        </p:spPr>
      </p:pic>
      <p:pic>
        <p:nvPicPr>
          <p:cNvPr id="6" name="Picture 3" descr="C:\Users\Owner\Documents\img_8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73952"/>
          </a:xfrm>
          <a:prstGeom prst="rect">
            <a:avLst/>
          </a:prstGeom>
          <a:noFill/>
        </p:spPr>
      </p:pic>
      <p:pic>
        <p:nvPicPr>
          <p:cNvPr id="1028" name="Picture 4" descr="C:\Users\Owner\Documents\VADUM090617-1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" y="304800"/>
            <a:ext cx="9140301" cy="2689860"/>
          </a:xfrm>
          <a:prstGeom prst="rect">
            <a:avLst/>
          </a:prstGeom>
          <a:noFill/>
        </p:spPr>
      </p:pic>
      <p:pic>
        <p:nvPicPr>
          <p:cNvPr id="2050" name="Picture 2" descr="C:\Users\Owner\Documents\micah-x-johnson-phot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2819400"/>
            <a:ext cx="6731000" cy="403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11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pple Logo">
            <a:extLst>
              <a:ext uri="{FF2B5EF4-FFF2-40B4-BE49-F238E27FC236}">
                <a16:creationId xmlns:a16="http://schemas.microsoft.com/office/drawing/2014/main" xmlns="" id="{0003FD98-264C-41BC-885F-E5811A819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11"/>
            <a:ext cx="17240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Microsoft Logo">
            <a:extLst>
              <a:ext uri="{FF2B5EF4-FFF2-40B4-BE49-F238E27FC236}">
                <a16:creationId xmlns:a16="http://schemas.microsoft.com/office/drawing/2014/main" xmlns="" id="{B893DFB0-FDED-4A4B-AA3F-1EC2E2094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4" y="1319645"/>
            <a:ext cx="3381375" cy="175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amazon logo">
            <a:extLst>
              <a:ext uri="{FF2B5EF4-FFF2-40B4-BE49-F238E27FC236}">
                <a16:creationId xmlns:a16="http://schemas.microsoft.com/office/drawing/2014/main" xmlns="" id="{54929950-218F-4253-A002-C3DF2E0FA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392" y="77069"/>
            <a:ext cx="382905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Target logo">
            <a:extLst>
              <a:ext uri="{FF2B5EF4-FFF2-40B4-BE49-F238E27FC236}">
                <a16:creationId xmlns:a16="http://schemas.microsoft.com/office/drawing/2014/main" xmlns="" id="{170AFC5E-B39D-4AC8-9F3F-006F7123C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33" y="693970"/>
            <a:ext cx="1362524" cy="175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Home Depot logo">
            <a:extLst>
              <a:ext uri="{FF2B5EF4-FFF2-40B4-BE49-F238E27FC236}">
                <a16:creationId xmlns:a16="http://schemas.microsoft.com/office/drawing/2014/main" xmlns="" id="{A3BED9B4-AB93-4881-BB85-17ED162D1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" y="2200398"/>
            <a:ext cx="1517082" cy="15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EA Games Logo">
            <a:extLst>
              <a:ext uri="{FF2B5EF4-FFF2-40B4-BE49-F238E27FC236}">
                <a16:creationId xmlns:a16="http://schemas.microsoft.com/office/drawing/2014/main" xmlns="" id="{50E635BB-C48F-44E7-B538-C9BA1FAE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1" y="723351"/>
            <a:ext cx="16764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Square Enix Logo">
            <a:extLst>
              <a:ext uri="{FF2B5EF4-FFF2-40B4-BE49-F238E27FC236}">
                <a16:creationId xmlns:a16="http://schemas.microsoft.com/office/drawing/2014/main" xmlns="" id="{1DCE95C1-A027-4C80-A426-4A87ABF9F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98" y="2448788"/>
            <a:ext cx="180975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Game Makers Podcast Take a peek (or rather a …">
            <a:extLst>
              <a:ext uri="{FF2B5EF4-FFF2-40B4-BE49-F238E27FC236}">
                <a16:creationId xmlns:a16="http://schemas.microsoft.com/office/drawing/2014/main" xmlns="" id="{0A00FDDA-9342-41B2-80E8-FE1568289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4" y="3789480"/>
            <a:ext cx="17335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h &amp; m logo">
            <a:extLst>
              <a:ext uri="{FF2B5EF4-FFF2-40B4-BE49-F238E27FC236}">
                <a16:creationId xmlns:a16="http://schemas.microsoft.com/office/drawing/2014/main" xmlns="" id="{E897BBE4-1B2E-4D96-89F8-790C69A77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447" y="2807679"/>
            <a:ext cx="1562475" cy="13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everlane logo">
            <a:extLst>
              <a:ext uri="{FF2B5EF4-FFF2-40B4-BE49-F238E27FC236}">
                <a16:creationId xmlns:a16="http://schemas.microsoft.com/office/drawing/2014/main" xmlns="" id="{3200D1FF-1EF9-4020-B8C0-3FA6400DF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1" y="5217645"/>
            <a:ext cx="1517082" cy="158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 result for levis logo">
            <a:extLst>
              <a:ext uri="{FF2B5EF4-FFF2-40B4-BE49-F238E27FC236}">
                <a16:creationId xmlns:a16="http://schemas.microsoft.com/office/drawing/2014/main" xmlns="" id="{BA540D00-4226-40CD-99C5-59E8CBE7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60" y="5234091"/>
            <a:ext cx="16764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 result for nike logo">
            <a:extLst>
              <a:ext uri="{FF2B5EF4-FFF2-40B4-BE49-F238E27FC236}">
                <a16:creationId xmlns:a16="http://schemas.microsoft.com/office/drawing/2014/main" xmlns="" id="{B86F1F7D-6CCC-488C-BDD8-EA781A9A8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982" y="5210433"/>
            <a:ext cx="2118387" cy="151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Image result for mcdonalds logo">
            <a:extLst>
              <a:ext uri="{FF2B5EF4-FFF2-40B4-BE49-F238E27FC236}">
                <a16:creationId xmlns:a16="http://schemas.microsoft.com/office/drawing/2014/main" xmlns="" id="{0DFA7D69-278C-49EF-A450-269AE8729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137" y="5261444"/>
            <a:ext cx="2250069" cy="150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Image result for wendys logo">
            <a:extLst>
              <a:ext uri="{FF2B5EF4-FFF2-40B4-BE49-F238E27FC236}">
                <a16:creationId xmlns:a16="http://schemas.microsoft.com/office/drawing/2014/main" xmlns="" id="{388CB060-398B-4780-979D-98D75FCA7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98" y="3541546"/>
            <a:ext cx="1967826" cy="170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4" descr="Image result for coca-cola logo">
            <a:extLst>
              <a:ext uri="{FF2B5EF4-FFF2-40B4-BE49-F238E27FC236}">
                <a16:creationId xmlns:a16="http://schemas.microsoft.com/office/drawing/2014/main" xmlns="" id="{8D1FCB3F-6C10-463E-925A-28FA73F49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138" y="1883983"/>
            <a:ext cx="20193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Image result for honest beauty logo">
            <a:extLst>
              <a:ext uri="{FF2B5EF4-FFF2-40B4-BE49-F238E27FC236}">
                <a16:creationId xmlns:a16="http://schemas.microsoft.com/office/drawing/2014/main" xmlns="" id="{67C3D22D-EEC0-428B-B301-FB9E5221C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06" y="3551960"/>
            <a:ext cx="2016781" cy="160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Image result for anastasia beauty logo">
            <a:extLst>
              <a:ext uri="{FF2B5EF4-FFF2-40B4-BE49-F238E27FC236}">
                <a16:creationId xmlns:a16="http://schemas.microsoft.com/office/drawing/2014/main" xmlns="" id="{7A8966E8-2426-4039-9BEA-FB38508B4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042" y="4119896"/>
            <a:ext cx="1888859" cy="142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Image result for unitedhealth group logo">
            <a:extLst>
              <a:ext uri="{FF2B5EF4-FFF2-40B4-BE49-F238E27FC236}">
                <a16:creationId xmlns:a16="http://schemas.microsoft.com/office/drawing/2014/main" xmlns="" id="{DEE8008D-AEDD-48E7-A105-315AD8E78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72" y="753853"/>
            <a:ext cx="1637782" cy="175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Image result for Etsy Logo">
            <a:extLst>
              <a:ext uri="{FF2B5EF4-FFF2-40B4-BE49-F238E27FC236}">
                <a16:creationId xmlns:a16="http://schemas.microsoft.com/office/drawing/2014/main" xmlns="" id="{09FEFEEC-D8CB-4C11-BD67-7A6F4BA60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382" y="5595666"/>
            <a:ext cx="20193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Image result for peloton logo">
            <a:extLst>
              <a:ext uri="{FF2B5EF4-FFF2-40B4-BE49-F238E27FC236}">
                <a16:creationId xmlns:a16="http://schemas.microsoft.com/office/drawing/2014/main" xmlns="" id="{74C4EB62-1A4C-4237-AC9B-22185B1F0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442" y="3524612"/>
            <a:ext cx="155257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Image result for old navy logo">
            <a:extLst>
              <a:ext uri="{FF2B5EF4-FFF2-40B4-BE49-F238E27FC236}">
                <a16:creationId xmlns:a16="http://schemas.microsoft.com/office/drawing/2014/main" xmlns="" id="{030BDDD0-84F9-402E-A4D3-4A8846D29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882" y="2025971"/>
            <a:ext cx="1388543" cy="17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Image result for Walmart Logo">
            <a:extLst>
              <a:ext uri="{FF2B5EF4-FFF2-40B4-BE49-F238E27FC236}">
                <a16:creationId xmlns:a16="http://schemas.microsoft.com/office/drawing/2014/main" xmlns="" id="{E1FD7DCC-2AFE-42BC-A92B-574A6ECE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218" y="45895"/>
            <a:ext cx="3007937" cy="143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733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ED45B4-5D62-4F38-9B7A-873A233B6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C:\Users\Owner\Documents\images.png">
            <a:extLst>
              <a:ext uri="{FF2B5EF4-FFF2-40B4-BE49-F238E27FC236}">
                <a16:creationId xmlns:a16="http://schemas.microsoft.com/office/drawing/2014/main" xmlns="" id="{12E7DBBB-B514-455E-94A4-1A5C252DC0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509" y="118198"/>
            <a:ext cx="2143125" cy="2143125"/>
          </a:xfrm>
          <a:prstGeom prst="rect">
            <a:avLst/>
          </a:prstGeom>
          <a:noFill/>
        </p:spPr>
      </p:pic>
      <p:pic>
        <p:nvPicPr>
          <p:cNvPr id="5" name="Picture 5" descr="C:\Users\Owner\Documents\images (29).jpg">
            <a:extLst>
              <a:ext uri="{FF2B5EF4-FFF2-40B4-BE49-F238E27FC236}">
                <a16:creationId xmlns:a16="http://schemas.microsoft.com/office/drawing/2014/main" xmlns="" id="{5E1386EB-3634-4EC4-8700-843C8FB5E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509" y="4143067"/>
            <a:ext cx="2438400" cy="2438400"/>
          </a:xfrm>
          <a:prstGeom prst="rect">
            <a:avLst/>
          </a:prstGeom>
          <a:noFill/>
        </p:spPr>
      </p:pic>
      <p:pic>
        <p:nvPicPr>
          <p:cNvPr id="6" name="Picture 3" descr="C:\Users\Owner\Documents\images (1).png">
            <a:extLst>
              <a:ext uri="{FF2B5EF4-FFF2-40B4-BE49-F238E27FC236}">
                <a16:creationId xmlns:a16="http://schemas.microsoft.com/office/drawing/2014/main" xmlns="" id="{8B1EAF2D-9AAD-421D-A8B4-5212B58A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1776557"/>
            <a:ext cx="3352800" cy="1676400"/>
          </a:xfrm>
          <a:prstGeom prst="rect">
            <a:avLst/>
          </a:prstGeom>
          <a:noFill/>
        </p:spPr>
      </p:pic>
      <p:pic>
        <p:nvPicPr>
          <p:cNvPr id="7" name="Picture 6" descr="C:\Users\Owner\Documents\images (2).png">
            <a:extLst>
              <a:ext uri="{FF2B5EF4-FFF2-40B4-BE49-F238E27FC236}">
                <a16:creationId xmlns:a16="http://schemas.microsoft.com/office/drawing/2014/main" xmlns="" id="{6AE55CD3-2E5F-48A7-B51E-287AF7222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522" y="2350212"/>
            <a:ext cx="2923090" cy="1447800"/>
          </a:xfrm>
          <a:prstGeom prst="rect">
            <a:avLst/>
          </a:prstGeom>
          <a:noFill/>
        </p:spPr>
      </p:pic>
      <p:pic>
        <p:nvPicPr>
          <p:cNvPr id="8" name="Picture 4" descr="C:\Users\Owner\Documents\images (28).jpg">
            <a:extLst>
              <a:ext uri="{FF2B5EF4-FFF2-40B4-BE49-F238E27FC236}">
                <a16:creationId xmlns:a16="http://schemas.microsoft.com/office/drawing/2014/main" xmlns="" id="{883ADCE1-F138-4D9C-AB62-4F3FC6F3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315191"/>
            <a:ext cx="5577417" cy="1295400"/>
          </a:xfrm>
          <a:prstGeom prst="rect">
            <a:avLst/>
          </a:prstGeom>
          <a:noFill/>
        </p:spPr>
      </p:pic>
      <p:pic>
        <p:nvPicPr>
          <p:cNvPr id="9" name="Picture 2" descr="C:\Users\Owner\Documents\no-new-in-the-name-of-top.png">
            <a:extLst>
              <a:ext uri="{FF2B5EF4-FFF2-40B4-BE49-F238E27FC236}">
                <a16:creationId xmlns:a16="http://schemas.microsoft.com/office/drawing/2014/main" xmlns="" id="{29AF50C9-139E-47D4-B76F-AC6691ABA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22243" y="3737985"/>
            <a:ext cx="4408248" cy="3224318"/>
          </a:xfrm>
          <a:prstGeom prst="rect">
            <a:avLst/>
          </a:prstGeom>
          <a:noFill/>
        </p:spPr>
      </p:pic>
      <p:pic>
        <p:nvPicPr>
          <p:cNvPr id="10" name="Picture 7" descr="C:\Users\Owner\Documents\images (30).jpg">
            <a:extLst>
              <a:ext uri="{FF2B5EF4-FFF2-40B4-BE49-F238E27FC236}">
                <a16:creationId xmlns:a16="http://schemas.microsoft.com/office/drawing/2014/main" xmlns="" id="{277FBD76-6857-4D4D-800F-EC3F48B56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13432" y="1690689"/>
            <a:ext cx="2702900" cy="2024566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1" name="Picture 2" descr="C:\Users\Owner\Documents\BerkeleyBurns-400x267.png">
            <a:extLst>
              <a:ext uri="{FF2B5EF4-FFF2-40B4-BE49-F238E27FC236}">
                <a16:creationId xmlns:a16="http://schemas.microsoft.com/office/drawing/2014/main" xmlns="" id="{4D01E47E-B83E-45EF-9178-40F98F87A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8294" y="23915"/>
            <a:ext cx="6850580" cy="4572763"/>
          </a:xfrm>
          <a:prstGeom prst="rect">
            <a:avLst/>
          </a:prstGeom>
          <a:noFill/>
        </p:spPr>
      </p:pic>
      <p:pic>
        <p:nvPicPr>
          <p:cNvPr id="12" name="Picture 3" descr="C:\Users\Owner\Pictures\2017-04-18\004.jpg">
            <a:extLst>
              <a:ext uri="{FF2B5EF4-FFF2-40B4-BE49-F238E27FC236}">
                <a16:creationId xmlns:a16="http://schemas.microsoft.com/office/drawing/2014/main" xmlns="" id="{233800BC-C05A-4758-93FC-58C5B0A7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92522" y="2508251"/>
            <a:ext cx="9144000" cy="2459736"/>
          </a:xfrm>
          <a:prstGeom prst="rect">
            <a:avLst/>
          </a:prstGeom>
          <a:noFill/>
        </p:spPr>
      </p:pic>
      <p:pic>
        <p:nvPicPr>
          <p:cNvPr id="13" name="Picture 4" descr="C:\Users\Owner\Pictures\2017-04-18\005.jpg">
            <a:extLst>
              <a:ext uri="{FF2B5EF4-FFF2-40B4-BE49-F238E27FC236}">
                <a16:creationId xmlns:a16="http://schemas.microsoft.com/office/drawing/2014/main" xmlns="" id="{A3DD0DAE-FDF5-448C-98CD-22A8730E7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93032" y="4699033"/>
            <a:ext cx="9144000" cy="2286000"/>
          </a:xfrm>
          <a:prstGeom prst="rect">
            <a:avLst/>
          </a:prstGeom>
          <a:noFill/>
        </p:spPr>
      </p:pic>
      <p:pic>
        <p:nvPicPr>
          <p:cNvPr id="14" name="Picture 13" descr="A person taking a selfie&#10;&#10;Description automatically generated with medium confidence">
            <a:extLst>
              <a:ext uri="{FF2B5EF4-FFF2-40B4-BE49-F238E27FC236}">
                <a16:creationId xmlns:a16="http://schemas.microsoft.com/office/drawing/2014/main" xmlns="" id="{116D7921-CAF5-4902-860A-A6B49C80DE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336"/>
            <a:ext cx="9144000" cy="451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9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Owner\Pictures\2017-10-10\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55232" y="0"/>
            <a:ext cx="9199233" cy="1905000"/>
          </a:xfrm>
          <a:prstGeom prst="rect">
            <a:avLst/>
          </a:prstGeom>
          <a:noFill/>
        </p:spPr>
      </p:pic>
      <p:pic>
        <p:nvPicPr>
          <p:cNvPr id="9" name="Picture 1" descr="C:\Users\Owner\Pictures\2017-10-30\001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533400" y="1143000"/>
            <a:ext cx="1012524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74E0AB74-580B-4881-AE78-EF277A1252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85" y="193541"/>
            <a:ext cx="6986030" cy="64709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0ED7D13-5099-49E7-8ABF-A2D235AE18FA}"/>
              </a:ext>
            </a:extLst>
          </p:cNvPr>
          <p:cNvSpPr/>
          <p:nvPr/>
        </p:nvSpPr>
        <p:spPr>
          <a:xfrm>
            <a:off x="488510" y="685800"/>
            <a:ext cx="8166979" cy="317009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IC assesses that racially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 ethnically motivated violent 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xtremists (RMVE’s) or 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militia violent extremists (MVE’s) 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resent the most lethal DVE threats…”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0056E2BE-A6C5-471F-9D24-5C476E3A90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16" y="4024212"/>
            <a:ext cx="6321565" cy="247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4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IBRAHIM SALIH MOHAMMED AL-YACOUB">
            <a:extLst>
              <a:ext uri="{FF2B5EF4-FFF2-40B4-BE49-F238E27FC236}">
                <a16:creationId xmlns:a16="http://schemas.microsoft.com/office/drawing/2014/main" xmlns="" id="{6BB61582-AB90-4682-AE52-D330B519C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61" y="32046"/>
            <a:ext cx="1517769" cy="175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ABDELKARIM HUSSEIN MOHAMED AL-NASSER">
            <a:extLst>
              <a:ext uri="{FF2B5EF4-FFF2-40B4-BE49-F238E27FC236}">
                <a16:creationId xmlns:a16="http://schemas.microsoft.com/office/drawing/2014/main" xmlns="" id="{734E8842-2007-4A63-8695-1497C25D2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520" y="32046"/>
            <a:ext cx="1307211" cy="175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 descr="ALI ATWA">
            <a:extLst>
              <a:ext uri="{FF2B5EF4-FFF2-40B4-BE49-F238E27FC236}">
                <a16:creationId xmlns:a16="http://schemas.microsoft.com/office/drawing/2014/main" xmlns="" id="{4CC341E1-9B56-4E0C-B89D-824047EAC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256" y="20526"/>
            <a:ext cx="1387518" cy="186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8" name="Picture 8" descr="ABDUL RAHMAN YASIN">
            <a:extLst>
              <a:ext uri="{FF2B5EF4-FFF2-40B4-BE49-F238E27FC236}">
                <a16:creationId xmlns:a16="http://schemas.microsoft.com/office/drawing/2014/main" xmlns="" id="{6C736033-C09B-4A0D-9259-8F1FCB203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051" y="40115"/>
            <a:ext cx="1196289" cy="160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0" name="Picture 10" descr="HUSAYN MUHAMMAD AL-UMARI">
            <a:extLst>
              <a:ext uri="{FF2B5EF4-FFF2-40B4-BE49-F238E27FC236}">
                <a16:creationId xmlns:a16="http://schemas.microsoft.com/office/drawing/2014/main" xmlns="" id="{27B71FBD-2509-4241-BDE9-1C9799B8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374" y="40115"/>
            <a:ext cx="1192288" cy="160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2" name="Picture 12" descr="ALI SAED BIN ALI EL-HOORIE">
            <a:extLst>
              <a:ext uri="{FF2B5EF4-FFF2-40B4-BE49-F238E27FC236}">
                <a16:creationId xmlns:a16="http://schemas.microsoft.com/office/drawing/2014/main" xmlns="" id="{C82AEF8B-5EBF-45F4-82CF-C7629AB13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84" y="1594851"/>
            <a:ext cx="1333532" cy="175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4" name="Picture 14" descr="ABD AL AZIZ AWDA">
            <a:extLst>
              <a:ext uri="{FF2B5EF4-FFF2-40B4-BE49-F238E27FC236}">
                <a16:creationId xmlns:a16="http://schemas.microsoft.com/office/drawing/2014/main" xmlns="" id="{4009836E-A933-4465-B523-B3939AB72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730" y="1594849"/>
            <a:ext cx="1307213" cy="175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6" name="Picture 16" descr="AHMAD IBRAHIM AL-MUGHASSIL">
            <a:extLst>
              <a:ext uri="{FF2B5EF4-FFF2-40B4-BE49-F238E27FC236}">
                <a16:creationId xmlns:a16="http://schemas.microsoft.com/office/drawing/2014/main" xmlns="" id="{56273F2A-DED8-435A-81EC-D092ECE38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942" y="1580082"/>
            <a:ext cx="1575593" cy="170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0" name="Picture 20" descr="MOHAMMED ALI HAMADEI">
            <a:extLst>
              <a:ext uri="{FF2B5EF4-FFF2-40B4-BE49-F238E27FC236}">
                <a16:creationId xmlns:a16="http://schemas.microsoft.com/office/drawing/2014/main" xmlns="" id="{509EEB4A-71A7-4CD4-B3FF-07703B3E9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29" y="40115"/>
            <a:ext cx="1324372" cy="153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2" name="Picture 22" descr="AYMAN AL-ZAWAHIRI">
            <a:extLst>
              <a:ext uri="{FF2B5EF4-FFF2-40B4-BE49-F238E27FC236}">
                <a16:creationId xmlns:a16="http://schemas.microsoft.com/office/drawing/2014/main" xmlns="" id="{9AB33097-D990-46C8-BE2D-BD0F84807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133" y="1606840"/>
            <a:ext cx="1387718" cy="170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4" name="Picture 24" descr="AHMAD ABOUSAMRA">
            <a:extLst>
              <a:ext uri="{FF2B5EF4-FFF2-40B4-BE49-F238E27FC236}">
                <a16:creationId xmlns:a16="http://schemas.microsoft.com/office/drawing/2014/main" xmlns="" id="{9DB5F94D-9DD5-42F8-9C5C-3550887F9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563" y="1569752"/>
            <a:ext cx="1286749" cy="172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6" name="Picture 26" descr="RADDULAN SAHIRON">
            <a:extLst>
              <a:ext uri="{FF2B5EF4-FFF2-40B4-BE49-F238E27FC236}">
                <a16:creationId xmlns:a16="http://schemas.microsoft.com/office/drawing/2014/main" xmlns="" id="{53D3E16C-8C0C-448B-AF3C-C7B3CDC56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106" y="1520707"/>
            <a:ext cx="1453903" cy="176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8" name="Picture 28" descr="LIBAN HAJI MOHAMED">
            <a:extLst>
              <a:ext uri="{FF2B5EF4-FFF2-40B4-BE49-F238E27FC236}">
                <a16:creationId xmlns:a16="http://schemas.microsoft.com/office/drawing/2014/main" xmlns="" id="{1437A8BA-086A-47A0-80FE-7D7D57DC9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16" y="1526261"/>
            <a:ext cx="1216551" cy="175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90" name="Picture 30" descr="HASAN IZZ-AL-DIN">
            <a:extLst>
              <a:ext uri="{FF2B5EF4-FFF2-40B4-BE49-F238E27FC236}">
                <a16:creationId xmlns:a16="http://schemas.microsoft.com/office/drawing/2014/main" xmlns="" id="{89036AA7-7BDD-46E6-94F3-B8B5453DD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3" y="3242935"/>
            <a:ext cx="1298438" cy="175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JABER A. ELBANEH">
            <a:extLst>
              <a:ext uri="{FF2B5EF4-FFF2-40B4-BE49-F238E27FC236}">
                <a16:creationId xmlns:a16="http://schemas.microsoft.com/office/drawing/2014/main" xmlns="" id="{15810B83-BDD7-43C6-AC5B-28B2AC0DF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85" y="8670"/>
            <a:ext cx="1069286" cy="153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92" name="Picture 32" descr="MUHAMMAD AHMED AL-MUNAWAR">
            <a:extLst>
              <a:ext uri="{FF2B5EF4-FFF2-40B4-BE49-F238E27FC236}">
                <a16:creationId xmlns:a16="http://schemas.microsoft.com/office/drawing/2014/main" xmlns="" id="{3F49BF74-6A6C-4F99-889B-FCDD2634D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873" y="3272460"/>
            <a:ext cx="1497400" cy="183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94" name="Picture 34" descr="MUHAMMAD ABDULLAH KHALIL HUSSAIN AR-RAHAYYAL">
            <a:extLst>
              <a:ext uri="{FF2B5EF4-FFF2-40B4-BE49-F238E27FC236}">
                <a16:creationId xmlns:a16="http://schemas.microsoft.com/office/drawing/2014/main" xmlns="" id="{B3E948B0-31C2-4BBA-85BA-BFA61676B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494" y="3308083"/>
            <a:ext cx="1497401" cy="181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96" name="Picture 36" descr="WADOUD MUHAMMAD HAFIZ AL-TURKI">
            <a:extLst>
              <a:ext uri="{FF2B5EF4-FFF2-40B4-BE49-F238E27FC236}">
                <a16:creationId xmlns:a16="http://schemas.microsoft.com/office/drawing/2014/main" xmlns="" id="{4247E56F-5FC2-4F92-8586-BDF97A085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536" y="3261909"/>
            <a:ext cx="1330762" cy="186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98" name="Picture 38" descr="JAMAL SAEED ABDUL RAHIM">
            <a:extLst>
              <a:ext uri="{FF2B5EF4-FFF2-40B4-BE49-F238E27FC236}">
                <a16:creationId xmlns:a16="http://schemas.microsoft.com/office/drawing/2014/main" xmlns="" id="{5A6DD179-1532-4301-8E16-AFE912FBF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928" y="3294165"/>
            <a:ext cx="1540890" cy="18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600" name="Picture 40" descr="SAIF AL-ADEL">
            <a:extLst>
              <a:ext uri="{FF2B5EF4-FFF2-40B4-BE49-F238E27FC236}">
                <a16:creationId xmlns:a16="http://schemas.microsoft.com/office/drawing/2014/main" xmlns="" id="{5FB427C5-8E29-4531-B69C-D2719D8F6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425" y="3242935"/>
            <a:ext cx="1405434" cy="188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602" name="Picture 42" descr="JOANNE DEBORAH CHESIMARD">
            <a:extLst>
              <a:ext uri="{FF2B5EF4-FFF2-40B4-BE49-F238E27FC236}">
                <a16:creationId xmlns:a16="http://schemas.microsoft.com/office/drawing/2014/main" xmlns="" id="{F9786152-92FF-4759-A589-1291F936E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101" y="3246440"/>
            <a:ext cx="1323056" cy="1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604" name="Picture 44" descr="DANIEL ANDREAS SAN DIEGO">
            <a:extLst>
              <a:ext uri="{FF2B5EF4-FFF2-40B4-BE49-F238E27FC236}">
                <a16:creationId xmlns:a16="http://schemas.microsoft.com/office/drawing/2014/main" xmlns="" id="{4902147F-4E9F-4DE1-AADE-F7E28BF06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387" y="4924970"/>
            <a:ext cx="1497456" cy="187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606" name="Picture 46" descr="AHLAM AHMAD Al-TAMIMI">
            <a:extLst>
              <a:ext uri="{FF2B5EF4-FFF2-40B4-BE49-F238E27FC236}">
                <a16:creationId xmlns:a16="http://schemas.microsoft.com/office/drawing/2014/main" xmlns="" id="{CD254755-DF92-41AA-94EE-D72CE0321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648" y="4871759"/>
            <a:ext cx="1604768" cy="194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608" name="Picture 48" descr="SAJID MIR">
            <a:extLst>
              <a:ext uri="{FF2B5EF4-FFF2-40B4-BE49-F238E27FC236}">
                <a16:creationId xmlns:a16="http://schemas.microsoft.com/office/drawing/2014/main" xmlns="" id="{9FBD430D-87B8-4AD7-9ECF-1259ECC3A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632" y="4882194"/>
            <a:ext cx="1637184" cy="203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610" name="Picture 50" descr="ABDULLAH AHMED ABDULLAH">
            <a:extLst>
              <a:ext uri="{FF2B5EF4-FFF2-40B4-BE49-F238E27FC236}">
                <a16:creationId xmlns:a16="http://schemas.microsoft.com/office/drawing/2014/main" xmlns="" id="{309F8E29-3D96-4F1B-BD8F-3D1D7F44E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5" y="4912300"/>
            <a:ext cx="1425672" cy="191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612" name="Picture 52" descr="RAMADAN ABDULLAH MOHAMMAD SHALLAH">
            <a:extLst>
              <a:ext uri="{FF2B5EF4-FFF2-40B4-BE49-F238E27FC236}">
                <a16:creationId xmlns:a16="http://schemas.microsoft.com/office/drawing/2014/main" xmlns="" id="{07EA220F-1463-4139-99E5-907FEA542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033" y="4863657"/>
            <a:ext cx="1540889" cy="206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6" name="Picture 2" descr="HUSAM ABD-AL-RA'UF">
            <a:extLst>
              <a:ext uri="{FF2B5EF4-FFF2-40B4-BE49-F238E27FC236}">
                <a16:creationId xmlns:a16="http://schemas.microsoft.com/office/drawing/2014/main" xmlns="" id="{88D257CD-43F9-41BE-8A9B-635C746EF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392" y="5104141"/>
            <a:ext cx="1882531" cy="178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4" descr="JEHAD S. MOSTAFA">
            <a:extLst>
              <a:ext uri="{FF2B5EF4-FFF2-40B4-BE49-F238E27FC236}">
                <a16:creationId xmlns:a16="http://schemas.microsoft.com/office/drawing/2014/main" xmlns="" id="{29EB97EB-8315-4FCC-AE9C-5232C300F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334" y="4495801"/>
            <a:ext cx="1571525" cy="248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919587C-9775-4B20-9539-A2442EA1FB3A}"/>
              </a:ext>
            </a:extLst>
          </p:cNvPr>
          <p:cNvPicPr/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285" y="378502"/>
            <a:ext cx="5958171" cy="6458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n Solidarity With The Earth Liberation Front Patch ...">
            <a:extLst>
              <a:ext uri="{FF2B5EF4-FFF2-40B4-BE49-F238E27FC236}">
                <a16:creationId xmlns:a16="http://schemas.microsoft.com/office/drawing/2014/main" xmlns="" id="{7C2B0868-73FB-49BF-A2F9-0FDE1E034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762" y="36842"/>
            <a:ext cx="6751161" cy="675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52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a person's face&#10;&#10;Description automatically generated with medium confidence">
            <a:extLst>
              <a:ext uri="{FF2B5EF4-FFF2-40B4-BE49-F238E27FC236}">
                <a16:creationId xmlns:a16="http://schemas.microsoft.com/office/drawing/2014/main" xmlns="" id="{EBD032F9-73C9-4E1A-9305-5991FCAA6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"/>
            <a:ext cx="746760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32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xmlns="" id="{D30B7526-0A33-49F6-90D1-1A14B38FC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7524750" cy="39052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FDB1A1F-428B-43A8-BCE1-4113F465DC81}"/>
              </a:ext>
            </a:extLst>
          </p:cNvPr>
          <p:cNvSpPr/>
          <p:nvPr/>
        </p:nvSpPr>
        <p:spPr>
          <a:xfrm>
            <a:off x="697566" y="4724400"/>
            <a:ext cx="75012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 of April 1, 105 charged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mass shooters in 2021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Picture 2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xmlns="" id="{D74AD379-B85B-4853-A8FC-F3F93497D7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657600"/>
            <a:ext cx="747252" cy="747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509290-8409-4BF9-BF40-0057647317F3}"/>
              </a:ext>
            </a:extLst>
          </p:cNvPr>
          <p:cNvSpPr txBox="1"/>
          <p:nvPr/>
        </p:nvSpPr>
        <p:spPr>
          <a:xfrm>
            <a:off x="4114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22385B-2A7E-4629-B083-A254BB4F0BBE}"/>
              </a:ext>
            </a:extLst>
          </p:cNvPr>
          <p:cNvSpPr txBox="1"/>
          <p:nvPr/>
        </p:nvSpPr>
        <p:spPr>
          <a:xfrm>
            <a:off x="4681458" y="4404852"/>
            <a:ext cx="194110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Robert Aaron Long</a:t>
            </a:r>
          </a:p>
        </p:txBody>
      </p:sp>
    </p:spTree>
    <p:extLst>
      <p:ext uri="{BB962C8B-B14F-4D97-AF65-F5344CB8AC3E}">
        <p14:creationId xmlns:p14="http://schemas.microsoft.com/office/powerpoint/2010/main" val="301029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AD06D0-3A82-43B4-BFFD-70E4284F5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MAJOR TAKE-AWAYS;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A6823F-6716-423C-B400-ACE49A607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Identify the Major Historical Figures Who Started the Insurgency Against America;</a:t>
            </a:r>
          </a:p>
          <a:p>
            <a:r>
              <a:rPr lang="en-US" dirty="0"/>
              <a:t>Examine How the Muslim Brotherhood Promotes Social Unrest in America;</a:t>
            </a:r>
          </a:p>
          <a:p>
            <a:r>
              <a:rPr lang="en-US" dirty="0"/>
              <a:t>Disclose the Stated Objectives of the Black Lives Matter (BLM) Movement; and</a:t>
            </a:r>
          </a:p>
          <a:p>
            <a:r>
              <a:rPr lang="en-US" dirty="0"/>
              <a:t>Unveil the Link of ANTIFA to Jihadist Groups in the Middle-East.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76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Social Unrest Link to Red/</a:t>
            </a:r>
            <a:r>
              <a:rPr lang="en-US" b="1"/>
              <a:t>Green Axis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ISIS &amp; MB Groups Influenced Ferguson, Baltimore, &amp; Many Other Urban Protests and Riots;</a:t>
            </a:r>
          </a:p>
          <a:p>
            <a:r>
              <a:rPr lang="en-US" dirty="0"/>
              <a:t>George Soros is Major Funder of Groups Promoting Social Unrest &amp; Linked to MB;</a:t>
            </a:r>
          </a:p>
          <a:p>
            <a:r>
              <a:rPr lang="en-US" dirty="0"/>
              <a:t>MSA &amp; CAIR Behind Anti-Trump Protests;</a:t>
            </a:r>
          </a:p>
          <a:p>
            <a:r>
              <a:rPr lang="en-US" dirty="0"/>
              <a:t>MB Allied with BLM;</a:t>
            </a:r>
          </a:p>
          <a:p>
            <a:r>
              <a:rPr lang="en-US" dirty="0"/>
              <a:t>Antifa Linked to ISIS &amp; al-Qaeda;</a:t>
            </a:r>
          </a:p>
          <a:p>
            <a:r>
              <a:rPr lang="en-US" dirty="0"/>
              <a:t>Antifa, BLM &amp; Jihadist Movements Promote Violence;</a:t>
            </a:r>
          </a:p>
          <a:p>
            <a:r>
              <a:rPr lang="en-US" b="1" dirty="0"/>
              <a:t>Democratic Party </a:t>
            </a:r>
            <a:r>
              <a:rPr lang="en-US" dirty="0"/>
              <a:t>Following Weather Underground Play Book in </a:t>
            </a:r>
            <a:r>
              <a:rPr lang="en-US" b="1" dirty="0"/>
              <a:t>Promoting Marxist/ Socialist/MB Insurgency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2399" y="1600202"/>
            <a:ext cx="8579207" cy="4344779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“Only a coalition of Marxists</a:t>
            </a:r>
          </a:p>
          <a:p>
            <a:pPr algn="ctr">
              <a:buNone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 Islamists can destroy the</a:t>
            </a:r>
          </a:p>
          <a:p>
            <a:pPr algn="ctr">
              <a:buNone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United States” </a:t>
            </a:r>
          </a:p>
          <a:p>
            <a:pPr algn="ctr">
              <a:buNone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Ilich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Ramirez</a:t>
            </a:r>
          </a:p>
          <a:p>
            <a:pPr algn="ctr">
              <a:buNone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AKA: Carlos the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Jakel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5" name="Picture 2" descr="C:\Users\Owner\Documents\111107103817-carlos-the-jackal-horizontal-large-gallery.jpg">
            <a:extLst>
              <a:ext uri="{FF2B5EF4-FFF2-40B4-BE49-F238E27FC236}">
                <a16:creationId xmlns:a16="http://schemas.microsoft.com/office/drawing/2014/main" xmlns="" id="{E3DB3AC7-AA6C-4823-AB81-CEC15B24D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241" y="762000"/>
            <a:ext cx="8468691" cy="4770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And What Are Our Elected Officials &amp; Candidates Saying About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r>
              <a:rPr lang="en-US" sz="5400" b="1" dirty="0"/>
              <a:t>Their Silence is Deafening</a:t>
            </a:r>
            <a:r>
              <a:rPr lang="en-US" sz="5400" dirty="0"/>
              <a:t>!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97282" name="Picture 2" descr="C:\Users\Owner\Downloads\leo-isl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0"/>
            <a:ext cx="6751910" cy="5090446"/>
          </a:xfrm>
          <a:prstGeom prst="rect">
            <a:avLst/>
          </a:prstGeom>
          <a:noFill/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F6214156-BD64-43D0-BCA9-A533E0388C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person in a suit standing in front of a curtain&#10;&#10;Description automatically generated">
            <a:extLst>
              <a:ext uri="{FF2B5EF4-FFF2-40B4-BE49-F238E27FC236}">
                <a16:creationId xmlns:a16="http://schemas.microsoft.com/office/drawing/2014/main" xmlns="" id="{3E727392-50BF-44B8-90BB-E9EAD96A1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500187"/>
            <a:ext cx="6667500" cy="3857625"/>
          </a:xfrm>
          <a:prstGeom prst="rect">
            <a:avLst/>
          </a:prstGeom>
        </p:spPr>
      </p:pic>
      <p:pic>
        <p:nvPicPr>
          <p:cNvPr id="9" name="Picture 8" descr="A picture containing text, book&#10;&#10;Description automatically generated">
            <a:extLst>
              <a:ext uri="{FF2B5EF4-FFF2-40B4-BE49-F238E27FC236}">
                <a16:creationId xmlns:a16="http://schemas.microsoft.com/office/drawing/2014/main" xmlns="" id="{A5958E01-120E-40C7-B05B-54621220A4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40" y="0"/>
            <a:ext cx="4324120" cy="6858000"/>
          </a:xfrm>
          <a:prstGeom prst="rect">
            <a:avLst/>
          </a:prstGeom>
        </p:spPr>
      </p:pic>
      <p:pic>
        <p:nvPicPr>
          <p:cNvPr id="8" name="Picture 2" descr="Image result for Kneeling FBI Agents at Washington Protests">
            <a:extLst>
              <a:ext uri="{FF2B5EF4-FFF2-40B4-BE49-F238E27FC236}">
                <a16:creationId xmlns:a16="http://schemas.microsoft.com/office/drawing/2014/main" xmlns="" id="{50800579-191C-49C7-BE6A-EECC5438F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53" y="3276600"/>
            <a:ext cx="6381335" cy="363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BEA8E5-32F4-47F4-99BC-5DC5DBA76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ACTION: STAY INFORMED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95D6BA-C354-49FC-B258-9D620DB88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Frontpagemag.com</a:t>
            </a:r>
          </a:p>
          <a:p>
            <a:r>
              <a:rPr lang="en-US" dirty="0"/>
              <a:t>Jihadwatch.org</a:t>
            </a:r>
          </a:p>
          <a:p>
            <a:r>
              <a:rPr lang="en-US" dirty="0"/>
              <a:t>Barenakedislam.com</a:t>
            </a:r>
          </a:p>
          <a:p>
            <a:r>
              <a:rPr lang="en-US" dirty="0"/>
              <a:t>Gatestoneinstitute.org</a:t>
            </a:r>
          </a:p>
          <a:p>
            <a:r>
              <a:rPr lang="en-US" dirty="0"/>
              <a:t>Gellerreport.com</a:t>
            </a:r>
          </a:p>
          <a:p>
            <a:r>
              <a:rPr lang="en-US" dirty="0"/>
              <a:t>Discoverthenetworks.org</a:t>
            </a:r>
          </a:p>
          <a:p>
            <a:r>
              <a:rPr lang="en-US" dirty="0"/>
              <a:t>TheUnitedWest.org</a:t>
            </a:r>
          </a:p>
          <a:p>
            <a:r>
              <a:rPr lang="en-US" dirty="0"/>
              <a:t>Leoholmann.com</a:t>
            </a:r>
          </a:p>
        </p:txBody>
      </p:sp>
    </p:spTree>
    <p:extLst>
      <p:ext uri="{BB962C8B-B14F-4D97-AF65-F5344CB8AC3E}">
        <p14:creationId xmlns:p14="http://schemas.microsoft.com/office/powerpoint/2010/main" val="517174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neral_08.20.2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3164" y="275447"/>
            <a:ext cx="6317671" cy="29440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600" y="3124200"/>
            <a:ext cx="152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Affiliate of :</a:t>
            </a:r>
          </a:p>
          <a:p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657600"/>
            <a:ext cx="56673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990600" y="5486400"/>
            <a:ext cx="7543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Contact Info:  </a:t>
            </a:r>
            <a:r>
              <a:rPr lang="en-US" sz="2000" dirty="0">
                <a:hlinkClick r:id="rId4"/>
              </a:rPr>
              <a:t>spearpoint911@shariacrimestoppers.org</a:t>
            </a:r>
            <a:endParaRPr lang="en-US" sz="2000" dirty="0"/>
          </a:p>
          <a:p>
            <a:r>
              <a:rPr lang="en-US" sz="2000" b="1" dirty="0"/>
              <a:t>Website: </a:t>
            </a:r>
            <a:r>
              <a:rPr lang="en-US" sz="2000" dirty="0"/>
              <a:t>        </a:t>
            </a:r>
            <a:r>
              <a:rPr lang="en-US" sz="2000" dirty="0">
                <a:hlinkClick r:id="rId5"/>
              </a:rPr>
              <a:t>https://www.theunitedwest.org/sharia-crime-stoppers/</a:t>
            </a:r>
            <a:endParaRPr lang="en-US" sz="2000" dirty="0"/>
          </a:p>
          <a:p>
            <a:r>
              <a:rPr lang="en-US" sz="2000" b="1" dirty="0"/>
              <a:t>Facebook:  </a:t>
            </a:r>
            <a:r>
              <a:rPr lang="en-US" sz="2000" dirty="0"/>
              <a:t>    </a:t>
            </a:r>
            <a:r>
              <a:rPr lang="en-US" sz="2000" dirty="0">
                <a:hlinkClick r:id="rId6"/>
              </a:rPr>
              <a:t>https://www.facebook.com/ShariaCrimeStoppers/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143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wner\Downloads\communist.png">
            <a:extLst>
              <a:ext uri="{FF2B5EF4-FFF2-40B4-BE49-F238E27FC236}">
                <a16:creationId xmlns:a16="http://schemas.microsoft.com/office/drawing/2014/main" xmlns="" id="{2E977934-592D-4F39-A475-1ABFA7433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58540" cy="4373880"/>
          </a:xfrm>
          <a:prstGeom prst="rect">
            <a:avLst/>
          </a:prstGeom>
          <a:noFill/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7B7A57E1-7704-4C58-9937-73B07B974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66" y="660990"/>
            <a:ext cx="3067315" cy="5426385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xmlns="" id="{61063678-8F38-444B-97E6-461D0A9AD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245" y="1346689"/>
            <a:ext cx="2974297" cy="4611330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BDBA0279-FAFD-4AF8-8858-CBE540ABE3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09" y="1802407"/>
            <a:ext cx="3475958" cy="4623402"/>
          </a:xfrm>
          <a:prstGeom prst="rect">
            <a:avLst/>
          </a:prstGeom>
        </p:spPr>
      </p:pic>
      <p:pic>
        <p:nvPicPr>
          <p:cNvPr id="13" name="Picture 2" descr="https://encrypted-tbn1.gstatic.com/images?q=tbn:ANd9GcRsyRGEYt87x7FNiUsZAv9_aWWxmRc_FNL2vH-qV4tDdaXVIsVABQ">
            <a:extLst>
              <a:ext uri="{FF2B5EF4-FFF2-40B4-BE49-F238E27FC236}">
                <a16:creationId xmlns:a16="http://schemas.microsoft.com/office/drawing/2014/main" xmlns="" id="{D525340A-B53A-45F8-A269-97DFB5C0D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211746" y="2369207"/>
            <a:ext cx="2932254" cy="46031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726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61ACCF-79C9-4A10-9E87-6EAB3A387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0" y="-26789"/>
            <a:ext cx="6260484" cy="2871019"/>
          </a:xfrm>
          <a:prstGeom prst="rect">
            <a:avLst/>
          </a:prstGeom>
        </p:spPr>
      </p:pic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xmlns="" id="{78A906B2-5F89-4CB2-BE92-24991566A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77" y="2614372"/>
            <a:ext cx="3421625" cy="3421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9A06BC-424D-4FC5-8C9F-03DE333B3ED4}"/>
              </a:ext>
            </a:extLst>
          </p:cNvPr>
          <p:cNvSpPr txBox="1"/>
          <p:nvPr/>
        </p:nvSpPr>
        <p:spPr>
          <a:xfrm>
            <a:off x="1120577" y="5666665"/>
            <a:ext cx="178106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Herbert Marcuse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33D9A2CF-35E3-4993-80AB-45AA2BCBB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302" y="84888"/>
            <a:ext cx="2467880" cy="316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7FC5191-EE2D-41FA-B3B2-058009EFE2EC}"/>
              </a:ext>
            </a:extLst>
          </p:cNvPr>
          <p:cNvSpPr txBox="1"/>
          <p:nvPr/>
        </p:nvSpPr>
        <p:spPr>
          <a:xfrm>
            <a:off x="6825346" y="2929152"/>
            <a:ext cx="152214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Rudi </a:t>
            </a:r>
            <a:r>
              <a:rPr lang="en-US" dirty="0" err="1"/>
              <a:t>Dutschke</a:t>
            </a:r>
            <a:endParaRPr 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4B9A3731-4E24-4FC9-A6C9-AA4B9F6FE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002" y="1807088"/>
            <a:ext cx="3282337" cy="246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aperback Critical Theory : Selected Essays Book">
            <a:extLst>
              <a:ext uri="{FF2B5EF4-FFF2-40B4-BE49-F238E27FC236}">
                <a16:creationId xmlns:a16="http://schemas.microsoft.com/office/drawing/2014/main" xmlns="" id="{B059F504-2BE5-42FE-87E5-8E806E7A7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846" y="3299381"/>
            <a:ext cx="2315335" cy="358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arge crowd of people in a field&#10;&#10;Description automatically generated with medium confidence">
            <a:extLst>
              <a:ext uri="{FF2B5EF4-FFF2-40B4-BE49-F238E27FC236}">
                <a16:creationId xmlns:a16="http://schemas.microsoft.com/office/drawing/2014/main" xmlns="" id="{EA5A58E0-662C-40A8-883A-F97099DAC8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0" y="-26789"/>
            <a:ext cx="4514850" cy="2381250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xmlns="" id="{A95A74F0-1AA4-4664-A731-700DC72B27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89" y="1015337"/>
            <a:ext cx="4514850" cy="3009900"/>
          </a:xfrm>
          <a:prstGeom prst="rect">
            <a:avLst/>
          </a:prstGeom>
        </p:spPr>
      </p:pic>
      <p:pic>
        <p:nvPicPr>
          <p:cNvPr id="14" name="Picture 13" descr="A group of people marching&#10;&#10;Description automatically generated with low confidence">
            <a:extLst>
              <a:ext uri="{FF2B5EF4-FFF2-40B4-BE49-F238E27FC236}">
                <a16:creationId xmlns:a16="http://schemas.microsoft.com/office/drawing/2014/main" xmlns="" id="{AEBF9F1B-07C1-43A9-BEB7-3474B4BB72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664" y="3011354"/>
            <a:ext cx="4514850" cy="1552575"/>
          </a:xfrm>
          <a:prstGeom prst="rect">
            <a:avLst/>
          </a:prstGeom>
        </p:spPr>
      </p:pic>
      <p:pic>
        <p:nvPicPr>
          <p:cNvPr id="17" name="Picture 16" descr="Text, letter&#10;&#10;Description automatically generated">
            <a:extLst>
              <a:ext uri="{FF2B5EF4-FFF2-40B4-BE49-F238E27FC236}">
                <a16:creationId xmlns:a16="http://schemas.microsoft.com/office/drawing/2014/main" xmlns="" id="{6B5053E3-0F2B-49EF-9F7A-E1E4357533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964" y="3607616"/>
            <a:ext cx="3282336" cy="2348922"/>
          </a:xfrm>
          <a:prstGeom prst="rect">
            <a:avLst/>
          </a:prstGeom>
        </p:spPr>
      </p:pic>
      <p:pic>
        <p:nvPicPr>
          <p:cNvPr id="19" name="Picture 18" descr="A picture containing person, outdoor, large, black&#10;&#10;Description automatically generated">
            <a:extLst>
              <a:ext uri="{FF2B5EF4-FFF2-40B4-BE49-F238E27FC236}">
                <a16:creationId xmlns:a16="http://schemas.microsoft.com/office/drawing/2014/main" xmlns="" id="{55B470C6-1EC6-4EB6-998F-04F0175615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3683080"/>
            <a:ext cx="5040901" cy="2832312"/>
          </a:xfrm>
          <a:prstGeom prst="rect">
            <a:avLst/>
          </a:prstGeom>
        </p:spPr>
      </p:pic>
      <p:pic>
        <p:nvPicPr>
          <p:cNvPr id="21" name="Picture 20" descr="A large crowd of people on a street&#10;&#10;Description automatically generated with low confidence">
            <a:extLst>
              <a:ext uri="{FF2B5EF4-FFF2-40B4-BE49-F238E27FC236}">
                <a16:creationId xmlns:a16="http://schemas.microsoft.com/office/drawing/2014/main" xmlns="" id="{5487A221-B32C-4A59-BA50-AF8DCDF926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056" y="-23218"/>
            <a:ext cx="4731816" cy="2475718"/>
          </a:xfrm>
          <a:prstGeom prst="rect">
            <a:avLst/>
          </a:prstGeom>
        </p:spPr>
      </p:pic>
      <p:pic>
        <p:nvPicPr>
          <p:cNvPr id="23" name="Picture 22" descr="A factory with smoke coming out of it&#10;&#10;Description automatically generated with low confidence">
            <a:extLst>
              <a:ext uri="{FF2B5EF4-FFF2-40B4-BE49-F238E27FC236}">
                <a16:creationId xmlns:a16="http://schemas.microsoft.com/office/drawing/2014/main" xmlns="" id="{AEC898C7-911D-4B6D-B96A-172099CF74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68" y="1432824"/>
            <a:ext cx="4514850" cy="236220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E44D0CF-466E-4787-92B1-1B58FC2250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937" y="2492818"/>
            <a:ext cx="4514850" cy="2257425"/>
          </a:xfrm>
          <a:prstGeom prst="rect">
            <a:avLst/>
          </a:prstGeom>
        </p:spPr>
      </p:pic>
      <p:pic>
        <p:nvPicPr>
          <p:cNvPr id="27" name="Picture 26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54048643-8180-4E6D-970C-5B2FE7359F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13" y="3558461"/>
            <a:ext cx="4514850" cy="253365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1F991D8-6EE9-4BAF-9F3D-B861CA85A50A}"/>
              </a:ext>
            </a:extLst>
          </p:cNvPr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INSURGENCY</a:t>
            </a:r>
          </a:p>
        </p:txBody>
      </p:sp>
      <p:pic>
        <p:nvPicPr>
          <p:cNvPr id="20" name="Picture 19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xmlns="" id="{C2939A6A-7CBE-42C9-B532-021A4CEC27A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27" y="9770"/>
            <a:ext cx="6659894" cy="6056388"/>
          </a:xfrm>
          <a:prstGeom prst="rect">
            <a:avLst/>
          </a:prstGeom>
        </p:spPr>
      </p:pic>
      <p:pic>
        <p:nvPicPr>
          <p:cNvPr id="24" name="Picture 23" descr="A close up of a mans face&#10;&#10;Description automatically generated">
            <a:extLst>
              <a:ext uri="{FF2B5EF4-FFF2-40B4-BE49-F238E27FC236}">
                <a16:creationId xmlns:a16="http://schemas.microsoft.com/office/drawing/2014/main" xmlns="" id="{671E40A3-CA63-4E86-A638-DA81BB0F11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20" y="1982739"/>
            <a:ext cx="5104046" cy="349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8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mage result for image of mohamed akram adlouni">
            <a:extLst>
              <a:ext uri="{FF2B5EF4-FFF2-40B4-BE49-F238E27FC236}">
                <a16:creationId xmlns:a16="http://schemas.microsoft.com/office/drawing/2014/main" xmlns="" id="{9C50767B-D24B-453F-BE76-232C7A53C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43" y="0"/>
            <a:ext cx="2212265" cy="259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 descr="Explanitory Memo 001.jpg">
            <a:extLst>
              <a:ext uri="{FF2B5EF4-FFF2-40B4-BE49-F238E27FC236}">
                <a16:creationId xmlns:a16="http://schemas.microsoft.com/office/drawing/2014/main" xmlns="" id="{C8DDD4D2-C54C-4765-964D-222443977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06448" y="390266"/>
            <a:ext cx="3852774" cy="4393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C23517-6DEA-4164-81F6-52A810E97E4E}"/>
              </a:ext>
            </a:extLst>
          </p:cNvPr>
          <p:cNvSpPr txBox="1"/>
          <p:nvPr/>
        </p:nvSpPr>
        <p:spPr>
          <a:xfrm>
            <a:off x="6285924" y="2402358"/>
            <a:ext cx="25972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Mohamed </a:t>
            </a:r>
            <a:r>
              <a:rPr lang="en-US" dirty="0" err="1"/>
              <a:t>Akram</a:t>
            </a:r>
            <a:r>
              <a:rPr lang="en-US" dirty="0"/>
              <a:t> </a:t>
            </a:r>
            <a:r>
              <a:rPr lang="en-US" dirty="0" err="1"/>
              <a:t>Adlouni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AF42690F-CF8B-4AE2-8204-39F037B2D428}"/>
              </a:ext>
            </a:extLst>
          </p:cNvPr>
          <p:cNvSpPr txBox="1">
            <a:spLocks/>
          </p:cNvSpPr>
          <p:nvPr/>
        </p:nvSpPr>
        <p:spPr>
          <a:xfrm>
            <a:off x="416138" y="2506662"/>
            <a:ext cx="7951020" cy="4351338"/>
          </a:xfrm>
          <a:prstGeom prst="rect">
            <a:avLst/>
          </a:prstGeom>
          <a:solidFill>
            <a:srgbClr val="FFFF00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dirty="0"/>
              <a:t>“The Ikhwan must understand that their work in America is a Grand Jihad in </a:t>
            </a:r>
            <a:r>
              <a:rPr lang="en-US" u="sng" dirty="0">
                <a:solidFill>
                  <a:srgbClr val="FF0000"/>
                </a:solidFill>
              </a:rPr>
              <a:t>destroying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Western civilization from </a:t>
            </a:r>
            <a:r>
              <a:rPr lang="en-US" u="sng" dirty="0">
                <a:solidFill>
                  <a:srgbClr val="FF0000"/>
                </a:solidFill>
              </a:rPr>
              <a:t>within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u="sng" dirty="0">
                <a:solidFill>
                  <a:srgbClr val="FF0000"/>
                </a:solidFill>
              </a:rPr>
              <a:t>sabotaging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its </a:t>
            </a:r>
            <a:r>
              <a:rPr lang="en-US" dirty="0">
                <a:solidFill>
                  <a:srgbClr val="FF0000"/>
                </a:solidFill>
              </a:rPr>
              <a:t>miserable house </a:t>
            </a:r>
            <a:r>
              <a:rPr lang="en-US" u="sng" dirty="0">
                <a:solidFill>
                  <a:srgbClr val="FF0000"/>
                </a:solidFill>
              </a:rPr>
              <a:t>by their own hands 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AND the hands of </a:t>
            </a:r>
            <a:r>
              <a:rPr lang="en-US" u="sng" dirty="0"/>
              <a:t>believers</a:t>
            </a:r>
            <a:r>
              <a:rPr lang="en-US" dirty="0"/>
              <a:t>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dirty="0"/>
              <a:t>“</a:t>
            </a:r>
            <a:r>
              <a:rPr lang="en-US" dirty="0">
                <a:solidFill>
                  <a:srgbClr val="FF0000"/>
                </a:solidFill>
              </a:rPr>
              <a:t>So that America is </a:t>
            </a:r>
            <a:r>
              <a:rPr lang="en-US" u="sng" dirty="0">
                <a:solidFill>
                  <a:srgbClr val="FF0000"/>
                </a:solidFill>
              </a:rPr>
              <a:t>eliminated</a:t>
            </a:r>
            <a:r>
              <a:rPr lang="en-US" dirty="0">
                <a:solidFill>
                  <a:srgbClr val="FF0000"/>
                </a:solidFill>
              </a:rPr>
              <a:t> and god’s religion is made victorious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dirty="0"/>
              <a:t>“Without this level of understanding we are not up to the challenge &amp; not prepared for jihad…” Author: Mohamed Akram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B715F980-09FC-47A0-96C3-544D81CC3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0419"/>
            <a:ext cx="9144000" cy="507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8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E90EB45-EEE9-4563-8179-65EF62AE09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0E4B1285-EEC1-4890-811B-46BC87975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17" y="1842878"/>
            <a:ext cx="5443815" cy="381066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3D0EF74-AD1E-4FD9-914D-8EC9058EB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xmlns="" id="{3D23670C-6B1A-45AB-AD12-DF53AE8E5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" y="2643390"/>
            <a:ext cx="3062017" cy="2296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B6F0DAD-0FB5-4F3D-978F-452AACF7FF06}"/>
              </a:ext>
            </a:extLst>
          </p:cNvPr>
          <p:cNvSpPr txBox="1"/>
          <p:nvPr/>
        </p:nvSpPr>
        <p:spPr>
          <a:xfrm>
            <a:off x="1385069" y="4375355"/>
            <a:ext cx="12570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Derrick Bell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E42B75D-EB02-4980-B717-98D4D9CF6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2"/>
            <a:ext cx="9144000" cy="514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, road, outdoor, sign&#10;&#10;Description automatically generated">
            <a:extLst>
              <a:ext uri="{FF2B5EF4-FFF2-40B4-BE49-F238E27FC236}">
                <a16:creationId xmlns:a16="http://schemas.microsoft.com/office/drawing/2014/main" xmlns="" id="{A4C95FCA-FD7C-432B-AD35-8FF8F6D81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93" y="1032387"/>
            <a:ext cx="8805737" cy="475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3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US" b="1" dirty="0"/>
              <a:t>More MB Sponsored Social Unrest to Come?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Prime Mover: George Soros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 Supports </a:t>
            </a:r>
            <a:r>
              <a:rPr lang="en-US" b="1" dirty="0"/>
              <a:t>Ties with Muslim Brotherhood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 Funds 187 Organizations Attacking Trump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b="1" dirty="0"/>
              <a:t>Pays Protesters $10 to $15 Per Hour</a:t>
            </a:r>
          </a:p>
        </p:txBody>
      </p:sp>
      <p:pic>
        <p:nvPicPr>
          <p:cNvPr id="1026" name="Picture 2" descr="C:\Users\Owner\Documents\George Sor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009" y="1143001"/>
            <a:ext cx="3560585" cy="2667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Chicago Protests Against Trump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Chicago University </a:t>
            </a:r>
            <a:r>
              <a:rPr lang="en-US" b="1" dirty="0"/>
              <a:t>MSA Organized Protests</a:t>
            </a:r>
          </a:p>
          <a:p>
            <a:r>
              <a:rPr lang="en-US" b="1" dirty="0"/>
              <a:t>Supported by MoveOn.org </a:t>
            </a:r>
            <a:r>
              <a:rPr lang="en-US" dirty="0"/>
              <a:t>&amp; </a:t>
            </a:r>
            <a:r>
              <a:rPr lang="en-US" b="1" dirty="0"/>
              <a:t>Funded by CAIR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 End Vetting Muslim Immigrants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 No Suspension of Muslim Refugees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 No Mosque Monitoring</a:t>
            </a:r>
          </a:p>
          <a:p>
            <a:r>
              <a:rPr lang="en-US" b="1" dirty="0"/>
              <a:t>Mobilized Black, Latino, &amp; Muslim Students</a:t>
            </a:r>
          </a:p>
          <a:p>
            <a:r>
              <a:rPr lang="en-US" dirty="0"/>
              <a:t>Used </a:t>
            </a:r>
            <a:r>
              <a:rPr lang="en-US" b="1" dirty="0"/>
              <a:t>Craigslist to Solicit Demonstrators</a:t>
            </a:r>
          </a:p>
          <a:p>
            <a:r>
              <a:rPr lang="en-US" b="1" dirty="0"/>
              <a:t>Joined Forces with “Black Lives Matter”</a:t>
            </a:r>
          </a:p>
        </p:txBody>
      </p:sp>
      <p:pic>
        <p:nvPicPr>
          <p:cNvPr id="6" name="Picture 2" descr="C:\Users\Owner\Documents\MSA Demonstrations Against Trum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4578" y="132568"/>
            <a:ext cx="3541222" cy="2001033"/>
          </a:xfrm>
          <a:prstGeom prst="rect">
            <a:avLst/>
          </a:prstGeom>
          <a:noFill/>
        </p:spPr>
      </p:pic>
      <p:pic>
        <p:nvPicPr>
          <p:cNvPr id="7" name="Picture 2" descr="C:\Users\Owner\Downloads\9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2" y="1600202"/>
            <a:ext cx="6610351" cy="4957763"/>
          </a:xfrm>
          <a:prstGeom prst="rect">
            <a:avLst/>
          </a:prstGeom>
          <a:noFill/>
        </p:spPr>
      </p:pic>
      <p:pic>
        <p:nvPicPr>
          <p:cNvPr id="1026" name="Picture 2" descr="C:\Users\Owner\Pictures\2016-09-18 Al-Qaeda Call\Al-Qaeda Call 001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42485" y="2438400"/>
            <a:ext cx="8635261" cy="1493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BLM Link to Islam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CAIR Dir. Nihad Awad: “BLM is our matter. BLM is our campaign”</a:t>
            </a:r>
          </a:p>
          <a:p>
            <a:r>
              <a:rPr lang="en-US" dirty="0"/>
              <a:t>Khalilah Sabra: “You (BLM members) are the new black people in America. If you don’t stand, you will see Muslims murdered in the street”</a:t>
            </a:r>
          </a:p>
        </p:txBody>
      </p:sp>
      <p:pic>
        <p:nvPicPr>
          <p:cNvPr id="1026" name="Picture 2" descr="C:\Users\Owner\Downloads\download (1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533400"/>
            <a:ext cx="2057400" cy="20574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479633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" name="Picture 2" descr="C:\Users\Owner\Downloads\images (3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2" y="4191001"/>
            <a:ext cx="4309533" cy="2667000"/>
          </a:xfrm>
          <a:prstGeom prst="rect">
            <a:avLst/>
          </a:prstGeom>
          <a:noFill/>
        </p:spPr>
      </p:pic>
      <p:pic>
        <p:nvPicPr>
          <p:cNvPr id="7" name="Picture 2" descr="C:\Users\Owner\Documents\George Sor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2" y="4191001"/>
            <a:ext cx="3560585" cy="2667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872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513</Words>
  <Application>Microsoft Office PowerPoint</Application>
  <PresentationFormat>On-screen Show (4:3)</PresentationFormat>
  <Paragraphs>89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MAJOR TAKE-AWAYS;</vt:lpstr>
      <vt:lpstr>PowerPoint Presentation</vt:lpstr>
      <vt:lpstr>PowerPoint Presentation</vt:lpstr>
      <vt:lpstr>PowerPoint Presentation</vt:lpstr>
      <vt:lpstr>PowerPoint Presentation</vt:lpstr>
      <vt:lpstr>More MB Sponsored Social Unrest to Come?</vt:lpstr>
      <vt:lpstr>Chicago Protests Against Trump</vt:lpstr>
      <vt:lpstr>BLM Link to Islam</vt:lpstr>
      <vt:lpstr>Black Lives Matter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Social Unrest Link to Red/Green Axis</vt:lpstr>
      <vt:lpstr>PowerPoint Presentation</vt:lpstr>
      <vt:lpstr>And What Are Our Elected Officials &amp; Candidates Saying About This?</vt:lpstr>
      <vt:lpstr>ACTION: STAY INFORMED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Monte Bores</dc:creator>
  <cp:lastModifiedBy>Chris</cp:lastModifiedBy>
  <cp:revision>61</cp:revision>
  <cp:lastPrinted>2021-05-30T22:24:36Z</cp:lastPrinted>
  <dcterms:created xsi:type="dcterms:W3CDTF">2020-06-23T15:35:01Z</dcterms:created>
  <dcterms:modified xsi:type="dcterms:W3CDTF">2021-07-02T00:45:13Z</dcterms:modified>
</cp:coreProperties>
</file>